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7" r:id="rId2"/>
    <p:sldId id="285" r:id="rId3"/>
    <p:sldId id="288" r:id="rId4"/>
    <p:sldId id="292" r:id="rId5"/>
    <p:sldId id="293" r:id="rId6"/>
    <p:sldId id="290" r:id="rId7"/>
    <p:sldId id="291" r:id="rId8"/>
    <p:sldId id="294" r:id="rId9"/>
    <p:sldId id="296" r:id="rId10"/>
    <p:sldId id="295" r:id="rId11"/>
    <p:sldId id="297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53" d="100"/>
          <a:sy n="53" d="100"/>
        </p:scale>
        <p:origin x="7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600" b="1">
                <a:solidFill>
                  <a:srgbClr val="00B1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14035938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14" name="Image" descr="Image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54053" y="2390223"/>
            <a:ext cx="10429948" cy="113257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Image" descr="Image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4374" y="918735"/>
            <a:ext cx="6126909" cy="3121682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sz="4400"/>
            </a:lvl2pPr>
            <a:lvl3pPr>
              <a:defRPr sz="4000"/>
            </a:lvl3pPr>
            <a:lvl4pPr>
              <a:defRPr sz="3600"/>
            </a:lvl4pPr>
            <a:lvl5pPr>
              <a:defRPr sz="3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CC31B8C-D1BF-8D47-A3EB-AE9638A0471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11945301" y="12968286"/>
            <a:ext cx="480901" cy="487313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AC7AC4-9ADF-FA4E-BD12-A120307F00E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6166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360" y="13080314"/>
            <a:ext cx="418783" cy="37528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2500">
                <a:solidFill>
                  <a:srgbClr val="00B1FF"/>
                </a:solidFill>
                <a:latin typeface="Mont SemiBold"/>
                <a:ea typeface="Mont SemiBold"/>
                <a:cs typeface="Mont SemiBold"/>
                <a:sym typeface="Mont Semi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1" r:id="rId2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ithub.com/opengeospatial/IndoorGML-SWG/issue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ur01.safelinks.protection.outlook.com/?url=https%3A%2F%2Fgithub.com%2Fopengeospatial%2FIndoorGML-SWG%2Fissues%2F7&amp;data=05%7C01%7Cjeremy.morley%40os.uk%7C78661716952444d0b71a08da7a9f0f07%7C7988742dc5434b9a87a910a7b354d289%7C0%7C0%7C637957120838151945%7CUnknown%7CTWFpbGZsb3d8eyJWIjoiMC4wLjAwMDAiLCJQIjoiV2luMzIiLCJBTiI6Ik1haWwiLCJXVCI6Mn0%3D%7C3000%7C%7C%7C&amp;sdata=tcUUxcX5CkDLUA8Hk18VKUee%2FXWKziWaOopqrNv6uzc%3D&amp;reserved=0" TargetMode="External"/><Relationship Id="rId2" Type="http://schemas.openxmlformats.org/officeDocument/2006/relationships/hyperlink" Target="https://portal.ogc.org/wiki/IndoorGMLswg/IndoorGMLSWG20220712Onlin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ur01.safelinks.protection.outlook.com/?url=https%3A%2F%2Fgithub.com%2Fopengeospatial%2FIndoorGML-SWG%2Fissues%2F5&amp;data=05%7C01%7Cjeremy.morley%40os.uk%7C78661716952444d0b71a08da7a9f0f07%7C7988742dc5434b9a87a910a7b354d289%7C0%7C0%7C637957120838151945%7CUnknown%7CTWFpbGZsb3d8eyJWIjoiMC4wLjAwMDAiLCJQIjoiV2luMzIiLCJBTiI6Ik1haWwiLCJXVCI6Mn0%3D%7C3000%7C%7C%7C&amp;sdata=0Hw9ay0NbQZ3YwEPXmi0OrMAZBmKqPxbJwYXrEL34%2Bc%3D&amp;reserved=0" TargetMode="External"/><Relationship Id="rId4" Type="http://schemas.openxmlformats.org/officeDocument/2006/relationships/hyperlink" Target="https://eur01.safelinks.protection.outlook.com/?url=https%3A%2F%2Fgithub.com%2Fopengeospatial%2FIndoorGML-SWG%2Fissues%2F6&amp;data=05%7C01%7Cjeremy.morley%40os.uk%7C78661716952444d0b71a08da7a9f0f07%7C7988742dc5434b9a87a910a7b354d289%7C0%7C0%7C637957120838151945%7CUnknown%7CTWFpbGZsb3d8eyJWIjoiMC4wLjAwMDAiLCJQIjoiV2luMzIiLCJBTiI6Ik1haWwiLCJXVCI6Mn0%3D%7C3000%7C%7C%7C&amp;sdata=NqKWfvHkqmwpyRBOzon%2FwSlBaZj5cQ04%2BJF4Fyxp4a4%3D&amp;reserved=0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ogc.org/wiki/bin/edit/IndoorGMLswg/CellSpaceBoundary?topicparent=IndoorGMLswg.IndoorGMLSWG20220712Online" TargetMode="External"/><Relationship Id="rId2" Type="http://schemas.openxmlformats.org/officeDocument/2006/relationships/hyperlink" Target="https://github.com/opengeospatial/IndoorGML-SWG/issues/3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gc.org/pol/05-020r27/05-020r27.html#two-track-standards-process-criteria" TargetMode="External"/><Relationship Id="rId2" Type="http://schemas.openxmlformats.org/officeDocument/2006/relationships/hyperlink" Target="https://portal.ogc.org/wiki/bin/edit/IndoorGMLswg/IndoorGML?topicparent=IndoorGMLswg.IndoorGMLSWG20220712Onlin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ogc.org/wiki/bin/edit/IndoorGMLswg/IndoorGML?topicparent=IndoorGMLswg.IndoorGMLSWG20220712Online" TargetMode="External"/><Relationship Id="rId2" Type="http://schemas.openxmlformats.org/officeDocument/2006/relationships/hyperlink" Target="https://github.com/opengeospatial/IndoorGML-SWG/issues/4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ithub.com/opengeospatial/IndoorGML-SWG/issue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resentation 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9700" dirty="0" err="1"/>
              <a:t>IndoorGML</a:t>
            </a:r>
            <a:r>
              <a:rPr lang="ko-KR" altLang="en-US" sz="9700" dirty="0"/>
              <a:t> </a:t>
            </a:r>
            <a:r>
              <a:rPr lang="en-US" altLang="ko-KR" sz="9700" dirty="0"/>
              <a:t>SWG</a:t>
            </a:r>
            <a:endParaRPr sz="9700" dirty="0"/>
          </a:p>
        </p:txBody>
      </p:sp>
      <p:sp>
        <p:nvSpPr>
          <p:cNvPr id="9" name="Author and Date">
            <a:extLst>
              <a:ext uri="{FF2B5EF4-FFF2-40B4-BE49-F238E27FC236}">
                <a16:creationId xmlns:a16="http://schemas.microsoft.com/office/drawing/2014/main" id="{4948D8CF-24E9-AF31-A360-6EF3F3EA8294}"/>
              </a:ext>
            </a:extLst>
          </p:cNvPr>
          <p:cNvSpPr txBox="1">
            <a:spLocks/>
          </p:cNvSpPr>
          <p:nvPr/>
        </p:nvSpPr>
        <p:spPr>
          <a:xfrm>
            <a:off x="1201342" y="7210490"/>
            <a:ext cx="21971001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 lnSpcReduction="20000"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1pPr>
            <a:lvl2pPr marL="0" marR="0" indent="457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2pPr>
            <a:lvl3pPr marL="0" marR="0" indent="914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3pPr>
            <a:lvl4pPr marL="0" marR="0" indent="1371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4pPr>
            <a:lvl5pPr marL="0" marR="0" indent="18288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hangingPunct="1"/>
            <a:r>
              <a:rPr lang="en-US" altLang="ko-KR" sz="7200" dirty="0"/>
              <a:t>Online Meeting</a:t>
            </a:r>
          </a:p>
          <a:p>
            <a:pPr hangingPunct="1"/>
            <a:r>
              <a:rPr lang="en-US" altLang="ko-KR" sz="7200" dirty="0"/>
              <a:t>Sept.</a:t>
            </a:r>
            <a:r>
              <a:rPr lang="ko-KR" altLang="en-US" sz="7200" dirty="0"/>
              <a:t> </a:t>
            </a:r>
            <a:r>
              <a:rPr lang="en-US" altLang="ko-KR" sz="7200" dirty="0"/>
              <a:t>7</a:t>
            </a:r>
            <a:r>
              <a:rPr lang="en-US" sz="7200" dirty="0"/>
              <a:t>, 2022</a:t>
            </a:r>
            <a:endParaRPr lang="en-US" sz="4400" dirty="0"/>
          </a:p>
        </p:txBody>
      </p:sp>
      <p:sp>
        <p:nvSpPr>
          <p:cNvPr id="10" name="Presentation Subtitle">
            <a:extLst>
              <a:ext uri="{FF2B5EF4-FFF2-40B4-BE49-F238E27FC236}">
                <a16:creationId xmlns:a16="http://schemas.microsoft.com/office/drawing/2014/main" id="{5BDEF882-5D62-7FE8-CECB-78E1C0DFD208}"/>
              </a:ext>
            </a:extLst>
          </p:cNvPr>
          <p:cNvSpPr txBox="1">
            <a:spLocks noGrp="1"/>
          </p:cNvSpPr>
          <p:nvPr>
            <p:ph type="body" sz="quarter" idx="21"/>
          </p:nvPr>
        </p:nvSpPr>
        <p:spPr>
          <a:xfrm>
            <a:off x="1201340" y="11847162"/>
            <a:ext cx="21971003" cy="123152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Ki-Joune Li, Pusan National University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F71B84-1777-4DB3-8D66-292B493A9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– Different Cardinalities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85339E-694E-4286-9E26-D1740A94D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950646"/>
            <a:ext cx="21971000" cy="8256012"/>
          </a:xfrm>
        </p:spPr>
        <p:txBody>
          <a:bodyPr/>
          <a:lstStyle/>
          <a:p>
            <a:r>
              <a:rPr lang="en-US" altLang="ko-KR" dirty="0">
                <a:hlinkClick r:id="rId2"/>
              </a:rPr>
              <a:t>https://github.com/opengeospatial/IndoorGML-SWG/issues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D9808C-BD89-4A84-85C3-7E72C7C1D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736" y="4705740"/>
            <a:ext cx="21022284" cy="6705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2C76E0-F5AC-469B-BC9F-BDD35BBBAD71}"/>
              </a:ext>
            </a:extLst>
          </p:cNvPr>
          <p:cNvSpPr txBox="1"/>
          <p:nvPr/>
        </p:nvSpPr>
        <p:spPr>
          <a:xfrm>
            <a:off x="6053328" y="11288598"/>
            <a:ext cx="13953744" cy="10874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marR="0" indent="-4572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Not all CB are used for Edge but All Edges are associated to CB</a:t>
            </a:r>
          </a:p>
          <a:p>
            <a:pPr marL="457200" marR="0" indent="-45720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ko-KR" sz="32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Same as case 1</a:t>
            </a:r>
            <a:endParaRPr kumimoji="0" lang="ko-KR" altLang="en-US" sz="3200" b="0" i="0" u="none" strike="noStrike" cap="none" spc="0" normalizeH="0" baseline="0" dirty="0">
              <a:ln>
                <a:noFill/>
              </a:ln>
              <a:solidFill>
                <a:srgbClr val="262626"/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</p:spTree>
    <p:extLst>
      <p:ext uri="{BB962C8B-B14F-4D97-AF65-F5344CB8AC3E}">
        <p14:creationId xmlns:p14="http://schemas.microsoft.com/office/powerpoint/2010/main" val="2340951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4815A8-DBD3-4C0A-96BE-6379EB507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Plan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4B9168-D926-4A47-9DC7-F8E26CCB4A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Decisions:</a:t>
            </a:r>
          </a:p>
          <a:p>
            <a:pPr lvl="1"/>
            <a:r>
              <a:rPr lang="en-US" altLang="ko-KR" dirty="0"/>
              <a:t>At Singapore Meeting, submit the current draft to SWG for SWG voting</a:t>
            </a:r>
          </a:p>
          <a:p>
            <a:pPr lvl="1"/>
            <a:r>
              <a:rPr lang="en-US" altLang="ko-KR" dirty="0"/>
              <a:t>Proceed the implementation concurrently to upgrade it to “final” standard if possible.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6092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E1686-6A9D-489E-A1BC-4BFFCB896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Meeting Agenda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A40F21-6C54-4262-9E5C-CA8860155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Review on the last meeting</a:t>
            </a:r>
            <a:endParaRPr lang="en-US" altLang="ko-KR" dirty="0"/>
          </a:p>
          <a:p>
            <a:r>
              <a:rPr lang="en-US" altLang="ko-KR" dirty="0"/>
              <a:t>Implementation Updates</a:t>
            </a:r>
          </a:p>
          <a:p>
            <a:r>
              <a:rPr lang="en-US" altLang="ko-KR" dirty="0"/>
              <a:t>Discussion</a:t>
            </a:r>
          </a:p>
          <a:p>
            <a:pPr lvl="1"/>
            <a:r>
              <a:rPr lang="en-US" altLang="ko-KR" dirty="0"/>
              <a:t>Directed or undirected graph: </a:t>
            </a:r>
            <a:r>
              <a:rPr lang="en-US" altLang="ko-KR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issue #7</a:t>
            </a:r>
            <a:endParaRPr lang="en-US" altLang="ko-KR" dirty="0"/>
          </a:p>
          <a:p>
            <a:pPr lvl="1"/>
            <a:r>
              <a:rPr lang="en-US" altLang="ko-KR" dirty="0"/>
              <a:t>Different cardinalities between primal and dual spaces: </a:t>
            </a:r>
            <a:r>
              <a:rPr lang="en-US" altLang="ko-KR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issue #6</a:t>
            </a:r>
            <a:endParaRPr lang="en-US" altLang="ko-KR" dirty="0"/>
          </a:p>
          <a:p>
            <a:pPr lvl="1"/>
            <a:r>
              <a:rPr lang="en-US" altLang="ko-KR" dirty="0"/>
              <a:t>Mapping between </a:t>
            </a:r>
            <a:r>
              <a:rPr lang="en-US" altLang="ko-KR" dirty="0" err="1"/>
              <a:t>CellBoundary</a:t>
            </a:r>
            <a:r>
              <a:rPr lang="en-US" altLang="ko-KR" dirty="0"/>
              <a:t> and </a:t>
            </a:r>
            <a:r>
              <a:rPr lang="en-US" altLang="ko-KR" dirty="0" err="1"/>
              <a:t>CellSpace</a:t>
            </a:r>
            <a:r>
              <a:rPr lang="en-US" altLang="ko-KR" dirty="0"/>
              <a:t>: </a:t>
            </a:r>
            <a:r>
              <a:rPr lang="en-US" altLang="ko-KR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issue #5</a:t>
            </a:r>
            <a:endParaRPr lang="en-US" altLang="ko-KR" dirty="0"/>
          </a:p>
          <a:p>
            <a:r>
              <a:rPr lang="en-US" altLang="ko-KR" dirty="0"/>
              <a:t>Future Plan</a:t>
            </a:r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03328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35191-B441-45A3-A4D8-44AFB3B07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Review on the last meeting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79CAB-A303-4B62-9983-FF780E76C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3275111"/>
            <a:ext cx="21971000" cy="8256012"/>
          </a:xfrm>
        </p:spPr>
        <p:txBody>
          <a:bodyPr>
            <a:normAutofit fontScale="25000" lnSpcReduction="20000"/>
          </a:bodyPr>
          <a:lstStyle/>
          <a:p>
            <a:pPr marL="609600" lvl="1">
              <a:lnSpc>
                <a:spcPct val="110000"/>
              </a:lnSpc>
            </a:pPr>
            <a:r>
              <a:rPr lang="en-US" altLang="ko-KR" sz="19200" dirty="0"/>
              <a:t>Review on the last meeting</a:t>
            </a:r>
          </a:p>
          <a:p>
            <a:pPr marL="1219200" lvl="2">
              <a:lnSpc>
                <a:spcPct val="110000"/>
              </a:lnSpc>
            </a:pPr>
            <a:r>
              <a:rPr lang="en-US" altLang="ko-KR" sz="18800" dirty="0"/>
              <a:t>Question on the PD issue: The case explained at the </a:t>
            </a:r>
            <a:r>
              <a:rPr lang="en-US" altLang="ko-KR" sz="18800" dirty="0" err="1"/>
              <a:t>github</a:t>
            </a:r>
            <a:r>
              <a:rPr lang="en-US" altLang="ko-KR" sz="18800" dirty="0"/>
              <a:t> (</a:t>
            </a:r>
            <a:r>
              <a:rPr lang="en-US" altLang="ko-KR" sz="18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https://github.com/opengeospatial/IndoorGML-SWG/issues/3</a:t>
            </a:r>
            <a:r>
              <a:rPr lang="en-US" altLang="ko-KR" sz="18800" dirty="0"/>
              <a:t>) by Abdou doesn't exactly reflect the indoor structure and may lead to confusions. Anyway, the decision is to keep PD but change the cardinality between </a:t>
            </a:r>
            <a:r>
              <a:rPr lang="en-US" altLang="ko-KR" sz="18800" dirty="0" err="1">
                <a:hlinkClick r:id="rId3" tooltip="Create this topic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CellSpaceBoundary</a:t>
            </a:r>
            <a:r>
              <a:rPr lang="en-US" altLang="ko-KR" sz="18800" dirty="0"/>
              <a:t> and Edge (at the side of </a:t>
            </a:r>
            <a:r>
              <a:rPr lang="en-US" altLang="ko-KR" sz="18800" dirty="0" err="1">
                <a:hlinkClick r:id="rId3" tooltip="Create this topic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CellSpaceBoundary</a:t>
            </a:r>
            <a:r>
              <a:rPr lang="en-US" altLang="ko-KR" sz="18800" dirty="0"/>
              <a:t> from 1..1 --&gt; 0..1)</a:t>
            </a:r>
          </a:p>
          <a:p>
            <a:pPr marL="1219200" lvl="2">
              <a:lnSpc>
                <a:spcPct val="110000"/>
              </a:lnSpc>
            </a:pPr>
            <a:r>
              <a:rPr lang="en-US" altLang="ko-KR" sz="18800" dirty="0"/>
              <a:t>We need a guideline or manual in addition to the standard specification document as it is not very clear only with the standard document: such as use guide or implementation guide.</a:t>
            </a:r>
          </a:p>
          <a:p>
            <a:pPr marL="0" indent="0" algn="l">
              <a:buNone/>
            </a:pPr>
            <a:endParaRPr lang="en-US" altLang="ko-KR" sz="8700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3527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35191-B441-45A3-A4D8-44AFB3B07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Review on the last meeting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79CAB-A303-4B62-9983-FF780E76C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3275111"/>
            <a:ext cx="21971000" cy="8256012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10000"/>
              </a:lnSpc>
            </a:pPr>
            <a:r>
              <a:rPr lang="en-US" altLang="ko-KR" sz="19200" dirty="0"/>
              <a:t>Implementation of </a:t>
            </a:r>
            <a:r>
              <a:rPr lang="en-US" altLang="ko-KR" sz="19200" dirty="0" err="1">
                <a:hlinkClick r:id="rId2" tooltip="Create this topic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IndoorGML</a:t>
            </a:r>
            <a:r>
              <a:rPr lang="en-US" altLang="ko-KR" sz="19200" dirty="0"/>
              <a:t> 2.0</a:t>
            </a:r>
          </a:p>
          <a:p>
            <a:pPr marL="1219200" lvl="2">
              <a:lnSpc>
                <a:spcPct val="110000"/>
              </a:lnSpc>
            </a:pPr>
            <a:r>
              <a:rPr lang="en-US" altLang="ko-KR" sz="18800" dirty="0"/>
              <a:t>Scott clarified that we need at least three implementations as the</a:t>
            </a:r>
            <a:r>
              <a:rPr lang="en-US" altLang="ko-KR" sz="188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P&amp;P</a:t>
            </a:r>
            <a:r>
              <a:rPr lang="en-US" altLang="ko-KR" sz="18800" dirty="0"/>
              <a:t> explains.</a:t>
            </a:r>
          </a:p>
          <a:p>
            <a:pPr marL="1219200" lvl="2">
              <a:lnSpc>
                <a:spcPct val="110000"/>
              </a:lnSpc>
            </a:pPr>
            <a:r>
              <a:rPr lang="en-US" altLang="ko-KR" sz="18800" dirty="0"/>
              <a:t>Possible implementations: FME (e.g. </a:t>
            </a:r>
            <a:r>
              <a:rPr lang="en-US" altLang="ko-KR" sz="18800" dirty="0" err="1">
                <a:hlinkClick r:id="rId2" tooltip="Create this topic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IndoorGML</a:t>
            </a:r>
            <a:r>
              <a:rPr lang="en-US" altLang="ko-KR" sz="18800" dirty="0"/>
              <a:t> 1.1 -&gt; </a:t>
            </a:r>
            <a:r>
              <a:rPr lang="en-US" altLang="ko-KR" sz="18800" dirty="0" err="1">
                <a:hlinkClick r:id="rId2" tooltip="Create this topic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IndoorGML</a:t>
            </a:r>
            <a:r>
              <a:rPr lang="en-US" altLang="ko-KR" sz="18800" dirty="0"/>
              <a:t>). ISPRS project (conversion from IFC to </a:t>
            </a:r>
            <a:r>
              <a:rPr lang="en-US" altLang="ko-KR" sz="18800" dirty="0" err="1">
                <a:hlinkClick r:id="rId2" tooltip="Create this topic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IndoorGML</a:t>
            </a:r>
            <a:r>
              <a:rPr lang="en-US" altLang="ko-KR" sz="18800" dirty="0"/>
              <a:t> 2), and others such as </a:t>
            </a:r>
            <a:r>
              <a:rPr lang="en-US" altLang="ko-KR" sz="18800" dirty="0" err="1"/>
              <a:t>Syrius</a:t>
            </a:r>
            <a:r>
              <a:rPr lang="en-US" altLang="ko-KR" sz="18800" dirty="0"/>
              <a:t>. Dean will check the possibility of the implementation with FME and it looks not very difficult at this </a:t>
            </a:r>
            <a:r>
              <a:rPr lang="en-US" altLang="ko-KR" sz="18800" dirty="0" err="1"/>
              <a:t>monent</a:t>
            </a:r>
            <a:r>
              <a:rPr lang="en-US" altLang="ko-KR" sz="18800" dirty="0"/>
              <a:t>.</a:t>
            </a:r>
          </a:p>
          <a:p>
            <a:pPr marL="1219200" lvl="2">
              <a:lnSpc>
                <a:spcPct val="110000"/>
              </a:lnSpc>
            </a:pPr>
            <a:r>
              <a:rPr lang="en-US" altLang="ko-KR" sz="18800" dirty="0"/>
              <a:t>It may be useful to make a comparison table between 1.1 and 2.0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8700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0531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35191-B441-45A3-A4D8-44AFB3B07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Review on the last meeting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79CAB-A303-4B62-9983-FF780E76C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3275111"/>
            <a:ext cx="21971000" cy="3125689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10000"/>
              </a:lnSpc>
            </a:pPr>
            <a:r>
              <a:rPr lang="en-US" altLang="ko-KR" sz="101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Typographic Errors</a:t>
            </a:r>
            <a:r>
              <a:rPr lang="en-US" altLang="ko-KR" sz="10100" dirty="0"/>
              <a:t> in </a:t>
            </a:r>
            <a:r>
              <a:rPr lang="en-US" altLang="ko-KR" sz="10100" dirty="0" err="1">
                <a:hlinkClick r:id="rId3" tooltip="Create this topic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IndoorGML</a:t>
            </a:r>
            <a:r>
              <a:rPr lang="en-US" altLang="ko-KR" sz="10100" dirty="0"/>
              <a:t> 1.1 issued by Gobe</a:t>
            </a:r>
          </a:p>
          <a:p>
            <a:pPr marL="1219200" lvl="2">
              <a:lnSpc>
                <a:spcPct val="110000"/>
              </a:lnSpc>
            </a:pPr>
            <a:r>
              <a:rPr lang="en-US" altLang="ko-KR" sz="9700" dirty="0"/>
              <a:t>to include this agenda at the next meeting in Singapore and make a corrigendum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altLang="ko-KR" sz="8700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10506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0419AC-63B7-478A-8360-D3F099856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IndoorGML</a:t>
            </a:r>
            <a:r>
              <a:rPr lang="en-US" altLang="ko-KR" dirty="0"/>
              <a:t> 2.0 Implementations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C17C8FE-E9ED-45D3-ABB7-DE83DA07D8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815341"/>
            <a:ext cx="21971000" cy="8256012"/>
          </a:xfrm>
        </p:spPr>
        <p:txBody>
          <a:bodyPr/>
          <a:lstStyle/>
          <a:p>
            <a:r>
              <a:rPr lang="en-US" altLang="ko-KR" dirty="0" err="1"/>
              <a:t>IndoorSIM</a:t>
            </a:r>
            <a:r>
              <a:rPr lang="en-US" altLang="ko-KR" dirty="0"/>
              <a:t> From </a:t>
            </a:r>
            <a:r>
              <a:rPr lang="en-US" altLang="ko-KR" dirty="0" err="1"/>
              <a:t>Syrius</a:t>
            </a:r>
            <a:r>
              <a:rPr lang="en-US" altLang="ko-KR" dirty="0"/>
              <a:t> Robotics (</a:t>
            </a:r>
            <a:r>
              <a:rPr lang="en-US" altLang="ko-KR" dirty="0" err="1"/>
              <a:t>Kunlin</a:t>
            </a:r>
            <a:r>
              <a:rPr lang="en-US" altLang="ko-KR" dirty="0"/>
              <a:t> Yu)</a:t>
            </a:r>
          </a:p>
          <a:p>
            <a:pPr lvl="1"/>
            <a:r>
              <a:rPr lang="en-US" altLang="ko-KR" dirty="0"/>
              <a:t>Developing an edition tool for </a:t>
            </a:r>
            <a:r>
              <a:rPr lang="en-US" altLang="ko-KR" dirty="0" err="1"/>
              <a:t>IndoorGML</a:t>
            </a:r>
            <a:r>
              <a:rPr lang="en-US" altLang="ko-KR" dirty="0"/>
              <a:t> 2.0</a:t>
            </a:r>
          </a:p>
          <a:p>
            <a:pPr marL="609600" lvl="1" indent="0">
              <a:buNone/>
            </a:pPr>
            <a:endParaRPr lang="ko-KR" altLang="en-US" dirty="0"/>
          </a:p>
        </p:txBody>
      </p:sp>
      <p:pic>
        <p:nvPicPr>
          <p:cNvPr id="6" name="Google Shape;131;p24">
            <a:extLst>
              <a:ext uri="{FF2B5EF4-FFF2-40B4-BE49-F238E27FC236}">
                <a16:creationId xmlns:a16="http://schemas.microsoft.com/office/drawing/2014/main" id="{F638F182-64F7-4A48-AF9D-13C4C191172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379975" y="5515897"/>
            <a:ext cx="10766322" cy="72476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9883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F71B84-1777-4DB3-8D66-292B493A9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IndoorGML</a:t>
            </a:r>
            <a:r>
              <a:rPr lang="en-US" altLang="ko-KR" dirty="0"/>
              <a:t> 2.0 Implementations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85339E-694E-4286-9E26-D1740A94D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Implementations such as </a:t>
            </a:r>
          </a:p>
          <a:p>
            <a:pPr lvl="1"/>
            <a:r>
              <a:rPr lang="en-US" altLang="ko-KR" dirty="0"/>
              <a:t>Using FME</a:t>
            </a:r>
          </a:p>
          <a:p>
            <a:pPr lvl="1"/>
            <a:r>
              <a:rPr lang="en-US" altLang="ko-KR" dirty="0"/>
              <a:t>ISPRS project (IFC-&gt;</a:t>
            </a:r>
            <a:r>
              <a:rPr lang="en-US" altLang="ko-KR" dirty="0" err="1"/>
              <a:t>IndoorGML</a:t>
            </a:r>
            <a:r>
              <a:rPr lang="en-US" altLang="ko-KR" dirty="0"/>
              <a:t> 2): Available through GitHub</a:t>
            </a:r>
          </a:p>
          <a:p>
            <a:pPr lvl="1"/>
            <a:r>
              <a:rPr lang="en-US" altLang="ko-KR" dirty="0"/>
              <a:t>+ </a:t>
            </a:r>
            <a:r>
              <a:rPr lang="en-US" altLang="ko-KR" dirty="0" err="1"/>
              <a:t>pgRouting</a:t>
            </a:r>
            <a:r>
              <a:rPr lang="en-US" altLang="ko-KR" dirty="0"/>
              <a:t> by Vicky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9805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F71B84-1777-4DB3-8D66-292B493A9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– Directed or Undirected Graph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85339E-694E-4286-9E26-D1740A94DD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950646"/>
            <a:ext cx="21971000" cy="8256012"/>
          </a:xfrm>
        </p:spPr>
        <p:txBody>
          <a:bodyPr/>
          <a:lstStyle/>
          <a:p>
            <a:r>
              <a:rPr lang="en-US" altLang="ko-KR" dirty="0">
                <a:hlinkClick r:id="rId2"/>
              </a:rPr>
              <a:t>https://github.com/opengeospatial/IndoorGML-SWG/issues</a:t>
            </a:r>
            <a:endParaRPr lang="en-US" altLang="ko-KR" dirty="0"/>
          </a:p>
          <a:p>
            <a:pPr lvl="1"/>
            <a:r>
              <a:rPr lang="en-US" altLang="ko-KR" dirty="0"/>
              <a:t>Surface has direction </a:t>
            </a:r>
            <a:r>
              <a:rPr lang="en-US" altLang="ko-KR" dirty="0">
                <a:sym typeface="Wingdings" panose="05000000000000000000" pitchFamily="2" charset="2"/>
              </a:rPr>
              <a:t> Decision: Not include it (stay as it is. i.e. undirected)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57D5C00-48ED-4EA8-8A5E-11F7AFD5D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3463" y="5688139"/>
            <a:ext cx="13144181" cy="439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F71B84-1777-4DB3-8D66-292B493A9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Discussion – Mapping between Cell Boundary and Cell Space</a:t>
            </a:r>
            <a:endParaRPr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1AAACD6-BACB-43E5-976A-50D9263D7E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27" y="3414713"/>
            <a:ext cx="16092601" cy="3882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4B4689F-193E-42A4-891C-5B3AAC210C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033" y="7591997"/>
            <a:ext cx="15600738" cy="4843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390EBDA-BBEA-48E4-82FF-5F916135D5BC}"/>
              </a:ext>
            </a:extLst>
          </p:cNvPr>
          <p:cNvSpPr txBox="1"/>
          <p:nvPr/>
        </p:nvSpPr>
        <p:spPr>
          <a:xfrm>
            <a:off x="7084899" y="7661462"/>
            <a:ext cx="16092601" cy="5950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3200" b="1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Conclusion: We have to make two CBs with reversed </a:t>
            </a:r>
            <a:r>
              <a:rPr lang="en-US" altLang="ko-KR" sz="3200" b="1" dirty="0"/>
              <a:t>orientation: CB1 for C1 and CB2 for C2</a:t>
            </a:r>
            <a:endParaRPr kumimoji="0" lang="ko-KR" altLang="en-US" sz="3200" b="1" i="0" u="none" strike="noStrike" cap="none" spc="0" normalizeH="0" baseline="0" dirty="0">
              <a:ln>
                <a:noFill/>
              </a:ln>
              <a:solidFill>
                <a:srgbClr val="262626"/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</p:spTree>
    <p:extLst>
      <p:ext uri="{BB962C8B-B14F-4D97-AF65-F5344CB8AC3E}">
        <p14:creationId xmlns:p14="http://schemas.microsoft.com/office/powerpoint/2010/main" val="2474671800"/>
      </p:ext>
    </p:extLst>
  </p:cSld>
  <p:clrMapOvr>
    <a:masterClrMapping/>
  </p:clrMapOvr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262626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262626"/>
            </a:solidFill>
            <a:effectLst/>
            <a:uFillTx/>
            <a:latin typeface="Mont Book"/>
            <a:ea typeface="Mont Book"/>
            <a:cs typeface="Mont Book"/>
            <a:sym typeface="Mont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262626"/>
            </a:solidFill>
            <a:effectLst/>
            <a:uFillTx/>
            <a:latin typeface="Mont Book"/>
            <a:ea typeface="Mont Book"/>
            <a:cs typeface="Mont Book"/>
            <a:sym typeface="Mont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9524</TotalTime>
  <Words>456</Words>
  <Application>Microsoft Office PowerPoint</Application>
  <PresentationFormat>사용자 지정</PresentationFormat>
  <Paragraphs>45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Helvetica Neue</vt:lpstr>
      <vt:lpstr>Mont Book</vt:lpstr>
      <vt:lpstr>Mont SemiBold</vt:lpstr>
      <vt:lpstr>Arial</vt:lpstr>
      <vt:lpstr>30_BasicColor</vt:lpstr>
      <vt:lpstr>IndoorGML SWG</vt:lpstr>
      <vt:lpstr>Meeting Agenda</vt:lpstr>
      <vt:lpstr>Review on the last meeting</vt:lpstr>
      <vt:lpstr>Review on the last meeting</vt:lpstr>
      <vt:lpstr>Review on the last meeting</vt:lpstr>
      <vt:lpstr>IndoorGML 2.0 Implementations</vt:lpstr>
      <vt:lpstr>IndoorGML 2.0 Implementations</vt:lpstr>
      <vt:lpstr>Discussion – Directed or Undirected Graph</vt:lpstr>
      <vt:lpstr>Discussion – Mapping between Cell Boundary and Cell Space</vt:lpstr>
      <vt:lpstr>Discussion – Different Cardinalities</vt:lpstr>
      <vt:lpstr>Plan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Ki-Joune Li</dc:creator>
  <cp:lastModifiedBy>Li, Ki Joune</cp:lastModifiedBy>
  <cp:revision>52</cp:revision>
  <dcterms:modified xsi:type="dcterms:W3CDTF">2022-09-06T22:47:13Z</dcterms:modified>
</cp:coreProperties>
</file>